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0"/>
  </p:notesMasterIdLst>
  <p:sldIdLst>
    <p:sldId id="256" r:id="rId2"/>
    <p:sldId id="531" r:id="rId3"/>
    <p:sldId id="595" r:id="rId4"/>
    <p:sldId id="533" r:id="rId5"/>
    <p:sldId id="534" r:id="rId6"/>
    <p:sldId id="535" r:id="rId7"/>
    <p:sldId id="537" r:id="rId8"/>
    <p:sldId id="536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  <p:sldId id="546" r:id="rId18"/>
    <p:sldId id="548" r:id="rId19"/>
    <p:sldId id="549" r:id="rId20"/>
    <p:sldId id="550" r:id="rId21"/>
    <p:sldId id="551" r:id="rId22"/>
    <p:sldId id="547" r:id="rId23"/>
    <p:sldId id="552" r:id="rId24"/>
    <p:sldId id="553" r:id="rId25"/>
    <p:sldId id="554" r:id="rId26"/>
    <p:sldId id="555" r:id="rId27"/>
    <p:sldId id="596" r:id="rId28"/>
    <p:sldId id="557" r:id="rId29"/>
    <p:sldId id="558" r:id="rId30"/>
    <p:sldId id="559" r:id="rId31"/>
    <p:sldId id="560" r:id="rId32"/>
    <p:sldId id="561" r:id="rId33"/>
    <p:sldId id="562" r:id="rId34"/>
    <p:sldId id="563" r:id="rId35"/>
    <p:sldId id="564" r:id="rId36"/>
    <p:sldId id="565" r:id="rId37"/>
    <p:sldId id="568" r:id="rId38"/>
    <p:sldId id="566" r:id="rId39"/>
    <p:sldId id="569" r:id="rId40"/>
    <p:sldId id="567" r:id="rId41"/>
    <p:sldId id="571" r:id="rId42"/>
    <p:sldId id="572" r:id="rId43"/>
    <p:sldId id="573" r:id="rId44"/>
    <p:sldId id="574" r:id="rId45"/>
    <p:sldId id="570" r:id="rId46"/>
    <p:sldId id="597" r:id="rId47"/>
    <p:sldId id="575" r:id="rId48"/>
    <p:sldId id="576" r:id="rId49"/>
    <p:sldId id="577" r:id="rId50"/>
    <p:sldId id="578" r:id="rId51"/>
    <p:sldId id="579" r:id="rId52"/>
    <p:sldId id="580" r:id="rId53"/>
    <p:sldId id="581" r:id="rId54"/>
    <p:sldId id="582" r:id="rId55"/>
    <p:sldId id="598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9" r:id="rId68"/>
    <p:sldId id="600" r:id="rId69"/>
    <p:sldId id="601" r:id="rId70"/>
    <p:sldId id="602" r:id="rId71"/>
    <p:sldId id="603" r:id="rId72"/>
    <p:sldId id="604" r:id="rId73"/>
    <p:sldId id="605" r:id="rId74"/>
    <p:sldId id="606" r:id="rId75"/>
    <p:sldId id="607" r:id="rId76"/>
    <p:sldId id="611" r:id="rId77"/>
    <p:sldId id="608" r:id="rId78"/>
    <p:sldId id="609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531"/>
          </p14:sldIdLst>
        </p14:section>
        <p14:section name="Announcements" id="{28F7E435-A478-B743-8E21-9096CE77979F}">
          <p14:sldIdLst/>
        </p14:section>
        <p14:section name="HashMap" id="{1D93DD38-BED6-EE49-8968-A41AA3E6CD12}">
          <p14:sldIdLst>
            <p14:sldId id="595"/>
            <p14:sldId id="533"/>
            <p14:sldId id="534"/>
            <p14:sldId id="535"/>
            <p14:sldId id="537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8"/>
            <p14:sldId id="549"/>
            <p14:sldId id="550"/>
            <p14:sldId id="551"/>
            <p14:sldId id="547"/>
            <p14:sldId id="552"/>
            <p14:sldId id="553"/>
            <p14:sldId id="554"/>
            <p14:sldId id="555"/>
          </p14:sldIdLst>
        </p14:section>
        <p14:section name="Classes" id="{041569FC-97D2-E54E-9CA9-5328C191086D}">
          <p14:sldIdLst>
            <p14:sldId id="59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8"/>
            <p14:sldId id="566"/>
            <p14:sldId id="569"/>
            <p14:sldId id="567"/>
            <p14:sldId id="571"/>
            <p14:sldId id="572"/>
            <p14:sldId id="573"/>
            <p14:sldId id="574"/>
            <p14:sldId id="570"/>
          </p14:sldIdLst>
        </p14:section>
        <p14:section name="Inheritance" id="{B6128CC7-8CA6-A24D-8D3D-43389B75623C}">
          <p14:sldIdLst>
            <p14:sldId id="597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</p14:sldIdLst>
        </p14:section>
        <p14:section name="Interactors" id="{47752AE9-F719-984F-8D30-52342FCC2D1F}">
          <p14:sldIdLst>
            <p14:sldId id="598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Closing Remarks" id="{A403A939-50FC-EA4C-9F0C-A2C82152CB3E}">
          <p14:sldIdLst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11"/>
            <p14:sldId id="608"/>
            <p14:sldId id="6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44"/>
    <a:srgbClr val="E4C881"/>
    <a:srgbClr val="DFE2AD"/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/>
    <p:restoredTop sz="90591"/>
  </p:normalViewPr>
  <p:slideViewPr>
    <p:cSldViewPr snapToGrid="0" snapToObjects="1">
      <p:cViewPr>
        <p:scale>
          <a:sx n="120" d="100"/>
          <a:sy n="120" d="100"/>
        </p:scale>
        <p:origin x="17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7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Methods are public so other files can access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9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add functionality</a:t>
            </a:r>
            <a:r>
              <a:rPr lang="en-US" baseline="0" dirty="0" smtClean="0"/>
              <a:t> to Employee it adds everywhere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10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106A, Lecture </a:t>
            </a:r>
            <a:r>
              <a:rPr lang="en-US" dirty="0" smtClean="0"/>
              <a:t>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Final Exam Review </a:t>
            </a:r>
            <a:r>
              <a:rPr lang="en-US" dirty="0"/>
              <a:t>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r>
              <a:rPr lang="en-US" altLang="x-none" sz="1500" dirty="0" smtClean="0"/>
              <a:t> </a:t>
            </a:r>
            <a:endParaRPr lang="en-US" altLang="x-none" sz="1500" dirty="0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Key Idea: Anagrams</a:t>
            </a:r>
            <a:endParaRPr lang="en-US" altLang="x-none" dirty="0"/>
          </a:p>
        </p:txBody>
      </p:sp>
      <p:sp>
        <p:nvSpPr>
          <p:cNvPr id="162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Every word has a </a:t>
            </a:r>
            <a:r>
              <a:rPr lang="en-US" altLang="x-none" i="1" dirty="0"/>
              <a:t>sorted form</a:t>
            </a:r>
            <a:r>
              <a:rPr lang="en-US" altLang="x-none" dirty="0"/>
              <a:t> where its letters are arranged into alphabetical order.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"fare"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"fear"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"swell"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"wells"</a:t>
            </a:r>
            <a:r>
              <a:rPr lang="en-US" altLang="x-none" dirty="0">
                <a:sym typeface="Symbol" charset="2"/>
              </a:rPr>
              <a:t>	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/>
            <a:endParaRPr lang="en-US" altLang="x-none" dirty="0">
              <a:sym typeface="Symbol" charset="2"/>
            </a:endParaRPr>
          </a:p>
          <a:p>
            <a:r>
              <a:rPr lang="en-US" altLang="x-none" dirty="0">
                <a:sym typeface="Symbol" charset="2"/>
              </a:rPr>
              <a:t>Notice that anagrams have the same </a:t>
            </a:r>
            <a:r>
              <a:rPr lang="en-US" altLang="x-none" b="1" dirty="0">
                <a:sym typeface="Symbol" charset="2"/>
              </a:rPr>
              <a:t>sorted form </a:t>
            </a:r>
            <a:r>
              <a:rPr lang="en-US" altLang="x-none" dirty="0">
                <a:sym typeface="Symbol" charset="2"/>
              </a:rPr>
              <a:t>as each other</a:t>
            </a:r>
            <a:r>
              <a:rPr lang="en-US" altLang="x-none" dirty="0" smtClean="0">
                <a:sym typeface="Symbol" charset="2"/>
              </a:rPr>
              <a:t>.</a:t>
            </a:r>
            <a:endParaRPr lang="en-US" altLang="x-none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992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5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   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run()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900" b="1" dirty="0">
                <a:solidFill>
                  <a:srgbClr val="009744"/>
                </a:solidFill>
                <a:latin typeface="Consolas" charset="0"/>
                <a:ea typeface="Consolas" charset="0"/>
                <a:cs typeface="Consolas" charset="0"/>
              </a:rPr>
              <a:t>prompt user for words and look up anagrams in map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 &gt; 0)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String 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Anagrams of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   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+ word + 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}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    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Scanner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scanner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new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Scanner(new File(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7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3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word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5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Announcements</a:t>
            </a:r>
          </a:p>
          <a:p>
            <a:r>
              <a:rPr lang="en-US" sz="3600" dirty="0" err="1" smtClean="0"/>
              <a:t>HashMaps</a:t>
            </a:r>
            <a:endParaRPr lang="en-US" sz="3600" dirty="0" smtClean="0"/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/>
              <a:t>Inheritance</a:t>
            </a:r>
          </a:p>
          <a:p>
            <a:r>
              <a:rPr lang="en-US" sz="3600" dirty="0" smtClean="0"/>
              <a:t>Interactors</a:t>
            </a:r>
          </a:p>
          <a:p>
            <a:r>
              <a:rPr lang="en-US" sz="3600" dirty="0" smtClean="0"/>
              <a:t>Closing Remarks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77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Scanner scanner =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new Scanner(new File(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String word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String sorted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Returns a new map from a sorted word to all words created 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from those letters - e.g. “acers” -&gt; {“scare”, “cares”,...}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&lt;String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&lt;String&gt;&gt; anagrams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Scanner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scanner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new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Scanner(new File(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"res/</a:t>
            </a:r>
            <a:r>
              <a:rPr lang="en-US" sz="19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900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scanner.hasNext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word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scanner.next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String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sorted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	...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7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4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7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Anagrams Solution,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	words =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9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"Error reading file."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anagrams;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/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Closing Remarks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 class defines a new variable type.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4673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Classes Are Like Blueprints</a:t>
            </a:r>
            <a:endParaRPr lang="en-US" altLang="x-none" dirty="0"/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</a:t>
              </a:r>
              <a:r>
                <a:rPr lang="en-US" altLang="x-none" sz="1400" b="1" u="sng" dirty="0" smtClean="0">
                  <a:ea typeface="Times New Roman" charset="0"/>
                  <a:cs typeface="Times New Roman" charset="0"/>
                </a:rPr>
                <a:t>(variable) </a:t>
              </a: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9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 smtClean="0"/>
              <a:t>HashMaps</a:t>
            </a:r>
            <a:endParaRPr lang="en-US" sz="3600" dirty="0" smtClean="0"/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Closing Remarks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0984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Defining Methods In Classes</a:t>
            </a:r>
            <a:endParaRPr lang="en-US" altLang="x-none" dirty="0"/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 smtClean="0"/>
              <a:t>on an instance of that class</a:t>
            </a:r>
            <a:r>
              <a:rPr lang="en-US" altLang="x-none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it can reference </a:t>
            </a:r>
            <a:r>
              <a:rPr lang="en-US" altLang="x-none" b="1" dirty="0" smtClean="0"/>
              <a:t>that object’s copy</a:t>
            </a:r>
            <a:r>
              <a:rPr lang="en-US" altLang="x-none" dirty="0" smtClean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instance variables.</a:t>
            </a:r>
            <a:endParaRPr lang="en-US" altLang="x-none" sz="20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</a:t>
            </a:r>
            <a:r>
              <a:rPr lang="en-US" altLang="x-none" sz="2000" b="1" dirty="0" smtClean="0">
                <a:latin typeface="Consolas" charset="0"/>
              </a:rPr>
              <a:t>);</a:t>
            </a:r>
            <a:endParaRPr lang="en-US" altLang="x-none" sz="2000" dirty="0" smtClean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 smtClean="0"/>
              <a:t>This means calling one of these methods on different objects has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 smtClean="0"/>
              <a:t>different effects.</a:t>
            </a: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50);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the things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 (omitted)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3: how to create a </a:t>
            </a:r>
            <a:r>
              <a:rPr lang="en-US" sz="18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balance =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public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 }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</a:t>
            </a:r>
            <a:r>
              <a:rPr lang="en-US" altLang="x-none" dirty="0" smtClean="0"/>
              <a:t>Constructors</a:t>
            </a:r>
            <a:endParaRPr lang="en-US" altLang="x-none" dirty="0"/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runs, </a:t>
            </a:r>
            <a:r>
              <a:rPr lang="en-US" altLang="x-none" dirty="0" smtClean="0"/>
              <a:t>on that new object.</a:t>
            </a:r>
            <a:endParaRPr lang="en-US" altLang="x-none" dirty="0"/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Airplane!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write a class called </a:t>
            </a:r>
            <a:r>
              <a:rPr lang="en-US" b="1" dirty="0" smtClean="0"/>
              <a:t>Airplane</a:t>
            </a:r>
            <a:r>
              <a:rPr lang="en-US" dirty="0" smtClean="0"/>
              <a:t> that implements functionality for boarding/</a:t>
            </a:r>
            <a:r>
              <a:rPr lang="en-US" dirty="0" err="1" smtClean="0"/>
              <a:t>unboarding</a:t>
            </a:r>
            <a:r>
              <a:rPr lang="en-US" dirty="0" smtClean="0"/>
              <a:t> passengers from a plane.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Airplane plane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Airplane(100);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(!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plane.isFull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String 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smtClean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"Name</a:t>
            </a:r>
            <a:r>
              <a:rPr lang="en-US" sz="2200" b="1" dirty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2200" b="1" dirty="0" smtClean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2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priority = 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readBoolean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smtClean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"Priority</a:t>
            </a:r>
            <a:r>
              <a:rPr lang="en-US" sz="2200" b="1" dirty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? </a:t>
            </a:r>
            <a:r>
              <a:rPr lang="en-US" sz="2200" b="1" dirty="0" smtClean="0">
                <a:solidFill>
                  <a:srgbClr val="2D33FB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22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plane.boardPassenger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, priority);</a:t>
            </a:r>
          </a:p>
          <a:p>
            <a:pPr marL="0" indent="0">
              <a:buNone/>
            </a:pP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2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fly...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(!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plane.isEmpty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plane.unboardPassenger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2200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Unboarded</a:t>
            </a:r>
            <a:r>
              <a:rPr lang="en-US" sz="2200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200" b="1" dirty="0" err="1" smtClean="0"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2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05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Airplane!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write a class called </a:t>
            </a:r>
            <a:r>
              <a:rPr lang="en-US" b="1" dirty="0" smtClean="0"/>
              <a:t>Airplane</a:t>
            </a:r>
            <a:r>
              <a:rPr lang="en-US" dirty="0" smtClean="0"/>
              <a:t> that implements functionality for boarding/</a:t>
            </a:r>
            <a:r>
              <a:rPr lang="en-US" dirty="0" err="1" smtClean="0"/>
              <a:t>unboarding</a:t>
            </a:r>
            <a:r>
              <a:rPr lang="en-US" dirty="0" smtClean="0"/>
              <a:t> passengers from a plane.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should implement the following methods: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Constructor should take 1 parameter (plane capacity)</a:t>
            </a:r>
          </a:p>
          <a:p>
            <a:pPr marL="0" indent="0">
              <a:buFont typeface="Arial"/>
              <a:buNone/>
            </a:pPr>
            <a:endParaRPr lang="en-US" sz="1900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/** 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Boards </a:t>
            </a: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1 passenger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, at front or back **/</a:t>
            </a: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priority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 typeface="Arial"/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/** </a:t>
            </a:r>
            <a:r>
              <a:rPr lang="en-US" sz="1900" b="1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Unboards</a:t>
            </a: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and returns 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next passenger **/</a:t>
            </a:r>
          </a:p>
          <a:p>
            <a:pPr marL="0" indent="0">
              <a:buFont typeface="Arial"/>
              <a:buNone/>
            </a:pP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94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information is inside this new variable type?</a:t>
            </a:r>
            <a:r>
              <a:rPr lang="en-US" sz="3600" dirty="0" smtClean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 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0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Airplane!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Airplane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...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What can this new variable type do?</a:t>
            </a:r>
            <a:r>
              <a:rPr lang="en-US" sz="3600" dirty="0" smtClean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 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dirty="0" err="1" smtClean="0"/>
              <a:t>HashMaps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 variable </a:t>
            </a:r>
            <a:r>
              <a:rPr lang="en-US" sz="3200" dirty="0"/>
              <a:t>type that represents a </a:t>
            </a:r>
            <a:r>
              <a:rPr lang="en-US" sz="3200" dirty="0" smtClean="0"/>
              <a:t>collection of </a:t>
            </a:r>
            <a:r>
              <a:rPr lang="en-US" sz="3200" b="1" dirty="0" smtClean="0"/>
              <a:t>key-value pairs</a:t>
            </a:r>
            <a:endParaRPr lang="en-US" sz="3200" dirty="0"/>
          </a:p>
          <a:p>
            <a:r>
              <a:rPr lang="en-US" sz="3200" dirty="0"/>
              <a:t>You </a:t>
            </a:r>
            <a:r>
              <a:rPr lang="en-US" sz="3200" dirty="0" smtClean="0"/>
              <a:t>access values by </a:t>
            </a:r>
            <a:r>
              <a:rPr lang="en-US" sz="3200" i="1" dirty="0" smtClean="0"/>
              <a:t>key, </a:t>
            </a:r>
            <a:r>
              <a:rPr lang="en-US" sz="3200" dirty="0" smtClean="0"/>
              <a:t>and all keys are </a:t>
            </a:r>
            <a:r>
              <a:rPr lang="en-US" sz="3200" u="sng" dirty="0" smtClean="0"/>
              <a:t>unique</a:t>
            </a:r>
            <a:endParaRPr lang="en-US" sz="3200" dirty="0"/>
          </a:p>
          <a:p>
            <a:r>
              <a:rPr lang="en-US" sz="3200" dirty="0" smtClean="0"/>
              <a:t>Keys and values can be any type of </a:t>
            </a:r>
            <a:r>
              <a:rPr lang="en-US" sz="3200" b="1" dirty="0" smtClean="0"/>
              <a:t>object </a:t>
            </a:r>
            <a:r>
              <a:rPr lang="en-US" sz="3200" dirty="0" smtClean="0"/>
              <a:t>(use wrapper classes to store primitives)</a:t>
            </a:r>
            <a:endParaRPr lang="en-US" sz="3200" dirty="0" smtClean="0"/>
          </a:p>
          <a:p>
            <a:r>
              <a:rPr lang="en-US" sz="3200" dirty="0" smtClean="0"/>
              <a:t>Resizable </a:t>
            </a:r>
            <a:r>
              <a:rPr lang="mr-IN" sz="3200" dirty="0" smtClean="0"/>
              <a:t>–</a:t>
            </a:r>
            <a:r>
              <a:rPr lang="en-US" sz="3200" dirty="0" smtClean="0"/>
              <a:t> can add and remove </a:t>
            </a:r>
            <a:r>
              <a:rPr lang="en-US" sz="3200" dirty="0" smtClean="0"/>
              <a:t>pairs</a:t>
            </a:r>
          </a:p>
          <a:p>
            <a:r>
              <a:rPr lang="en-US" sz="3200" dirty="0" smtClean="0"/>
              <a:t>Has a </a:t>
            </a:r>
            <a:r>
              <a:rPr lang="en-US" sz="3200" dirty="0"/>
              <a:t>variety of methods you can use, including </a:t>
            </a:r>
            <a:r>
              <a:rPr lang="en-US" sz="3200" i="1" dirty="0"/>
              <a:t>.</a:t>
            </a:r>
            <a:r>
              <a:rPr lang="en-US" sz="3200" i="1" dirty="0" err="1"/>
              <a:t>containsKey</a:t>
            </a:r>
            <a:r>
              <a:rPr lang="en-US" sz="3200" dirty="0"/>
              <a:t>, </a:t>
            </a:r>
            <a:r>
              <a:rPr lang="en-US" sz="3200" i="1" dirty="0"/>
              <a:t>.put</a:t>
            </a:r>
            <a:r>
              <a:rPr lang="en-US" sz="3200" dirty="0"/>
              <a:t>, </a:t>
            </a:r>
            <a:r>
              <a:rPr lang="en-US" sz="3200" i="1" dirty="0"/>
              <a:t>.get</a:t>
            </a:r>
            <a:r>
              <a:rPr lang="en-US" sz="3200" dirty="0"/>
              <a:t>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6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priority)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())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(priority) {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19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(0, name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(name);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isFull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capacity ==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passengers.size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7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isEmpty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passengers.isEmpty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2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(!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passengers.remove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null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8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 smtClean="0"/>
              <a:t>How do you create a variable of this type?</a:t>
            </a:r>
            <a:r>
              <a:rPr lang="en-US" sz="3600" dirty="0" smtClean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45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Airplane!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Private instance variables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Airplane(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capacity =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	passengers =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2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/>
              <a:t>Inheritance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Closing Remarks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7600" dirty="0" smtClean="0"/>
              <a:t>Inheritance lets us relate our variable types to one another.</a:t>
            </a:r>
            <a:endParaRPr lang="en-US" sz="7600" dirty="0"/>
          </a:p>
        </p:txBody>
      </p:sp>
    </p:spTree>
    <p:extLst>
      <p:ext uri="{BB962C8B-B14F-4D97-AF65-F5344CB8AC3E}">
        <p14:creationId xmlns:p14="http://schemas.microsoft.com/office/powerpoint/2010/main" val="15767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2" y="1653989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>
                <a:solidFill>
                  <a:schemeClr val="tx1"/>
                </a:solidFill>
              </a:rPr>
              <a:t>Employee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1" y="3393142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>
                <a:solidFill>
                  <a:schemeClr val="tx1"/>
                </a:solidFill>
              </a:rPr>
              <a:t>Programmer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132295"/>
            <a:ext cx="3644153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>
                <a:solidFill>
                  <a:schemeClr val="tx1"/>
                </a:solidFill>
              </a:rPr>
              <a:t>Karel Programmer</a:t>
            </a:r>
            <a:endParaRPr lang="en-US" sz="42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50976" y="1295400"/>
            <a:ext cx="4540624" cy="51816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Variable types can seem to “inherit” from each other.  We don’t want to have to duplicate code for each one!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>
            <a:stCxn id="5" idx="0"/>
            <a:endCxn id="4" idx="2"/>
          </p:cNvCxnSpPr>
          <p:nvPr/>
        </p:nvCxnSpPr>
        <p:spPr>
          <a:xfrm flipV="1">
            <a:off x="2279278" y="2837330"/>
            <a:ext cx="1" cy="555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79276" y="4576484"/>
            <a:ext cx="1" cy="555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49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Using Inheritance</a:t>
            </a:r>
            <a:endParaRPr lang="en-US" altLang="x-none" dirty="0"/>
          </a:p>
        </p:txBody>
      </p:sp>
      <p:sp>
        <p:nvSpPr>
          <p:cNvPr id="178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b="1" i="1" dirty="0">
                <a:latin typeface="Consolas" charset="0"/>
              </a:rPr>
              <a:t>Name</a:t>
            </a:r>
            <a:r>
              <a:rPr lang="en-US" altLang="x-none" i="1" dirty="0"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extends </a:t>
            </a:r>
            <a:r>
              <a:rPr lang="en-US" altLang="x-none" b="1" i="1" dirty="0">
                <a:latin typeface="Consolas" charset="0"/>
              </a:rPr>
              <a:t>Superclass</a:t>
            </a:r>
            <a:r>
              <a:rPr lang="en-US" altLang="x-none" i="1" dirty="0"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{</a:t>
            </a:r>
          </a:p>
          <a:p>
            <a:pPr lvl="1"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/>
            <a:r>
              <a:rPr lang="en-US" altLang="x-none" dirty="0"/>
              <a:t>Example: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public class </a:t>
            </a:r>
            <a:r>
              <a:rPr lang="en-US" altLang="x-none" dirty="0" smtClean="0">
                <a:latin typeface="Consolas" charset="0"/>
              </a:rPr>
              <a:t>Programmer </a:t>
            </a:r>
            <a:r>
              <a:rPr lang="en-US" altLang="x-none" b="1" dirty="0" smtClean="0">
                <a:solidFill>
                  <a:srgbClr val="003399"/>
                </a:solidFill>
                <a:latin typeface="Consolas" charset="0"/>
              </a:rPr>
              <a:t>extends Employee </a:t>
            </a:r>
            <a:r>
              <a:rPr lang="en-US" altLang="x-none" dirty="0" smtClean="0">
                <a:latin typeface="Consolas" charset="0"/>
              </a:rPr>
              <a:t>{</a:t>
            </a: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    ...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}</a:t>
            </a: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 typeface="Wingdings" charset="2"/>
              <a:buNone/>
            </a:pPr>
            <a:endParaRPr lang="en-US" altLang="x-none" sz="1800" dirty="0">
              <a:latin typeface="Consolas" charset="0"/>
            </a:endParaRPr>
          </a:p>
          <a:p>
            <a:r>
              <a:rPr lang="en-US" altLang="x-none" dirty="0"/>
              <a:t>By extending </a:t>
            </a:r>
            <a:r>
              <a:rPr lang="en-US" altLang="x-none" dirty="0" smtClean="0"/>
              <a:t>Employee, this tells Java that </a:t>
            </a:r>
            <a:r>
              <a:rPr lang="en-US" altLang="x-none" dirty="0" smtClean="0">
                <a:latin typeface="Consolas" charset="0"/>
              </a:rPr>
              <a:t>Programmer </a:t>
            </a:r>
            <a:r>
              <a:rPr lang="en-US" altLang="x-none" dirty="0" smtClean="0"/>
              <a:t>can do </a:t>
            </a:r>
            <a:r>
              <a:rPr lang="en-US" altLang="x-none" b="1" dirty="0" smtClean="0"/>
              <a:t>everything an Employee can do, plus more</a:t>
            </a:r>
            <a:r>
              <a:rPr lang="en-US" altLang="x-none" dirty="0" smtClean="0"/>
              <a:t>.</a:t>
            </a:r>
          </a:p>
          <a:p>
            <a:r>
              <a:rPr lang="en-US" altLang="x-none" dirty="0" smtClean="0"/>
              <a:t>Programmer automatically inherits all of the code from Employee!</a:t>
            </a:r>
          </a:p>
          <a:p>
            <a:r>
              <a:rPr lang="en-US" altLang="x-none" dirty="0" smtClean="0"/>
              <a:t>The </a:t>
            </a:r>
            <a:r>
              <a:rPr lang="en-US" altLang="x-none" b="1" dirty="0" smtClean="0"/>
              <a:t>superclass </a:t>
            </a:r>
            <a:r>
              <a:rPr lang="en-US" altLang="x-none" dirty="0" smtClean="0"/>
              <a:t>is Employee, the </a:t>
            </a:r>
            <a:r>
              <a:rPr lang="en-US" altLang="x-none" b="1" dirty="0" smtClean="0"/>
              <a:t>subclass</a:t>
            </a:r>
            <a:r>
              <a:rPr lang="en-US" altLang="x-none" dirty="0" smtClean="0"/>
              <a:t> is Programmer.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7790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HashMap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Phone book: </a:t>
            </a:r>
            <a:r>
              <a:rPr lang="en-US" sz="3200" dirty="0" smtClean="0"/>
              <a:t>name -&gt; phone number</a:t>
            </a:r>
          </a:p>
          <a:p>
            <a:r>
              <a:rPr lang="en-US" sz="3200" b="1" dirty="0" smtClean="0"/>
              <a:t>Search engine:</a:t>
            </a:r>
            <a:r>
              <a:rPr lang="en-US" sz="3200" dirty="0" smtClean="0"/>
              <a:t> URL -&gt; webpage</a:t>
            </a:r>
          </a:p>
          <a:p>
            <a:r>
              <a:rPr lang="en-US" sz="3200" b="1" dirty="0" smtClean="0"/>
              <a:t>Dictionary</a:t>
            </a:r>
            <a:r>
              <a:rPr lang="en-US" sz="3200" dirty="0" smtClean="0"/>
              <a:t>: word -&gt; definition</a:t>
            </a:r>
          </a:p>
          <a:p>
            <a:r>
              <a:rPr lang="en-US" sz="3200" b="1" dirty="0" smtClean="0"/>
              <a:t>Bank</a:t>
            </a:r>
            <a:r>
              <a:rPr lang="en-US" sz="3200" dirty="0" smtClean="0"/>
              <a:t>: account # -&gt; balance</a:t>
            </a:r>
          </a:p>
          <a:p>
            <a:r>
              <a:rPr lang="en-US" sz="3200" b="1" dirty="0" smtClean="0"/>
              <a:t>Social Network</a:t>
            </a:r>
            <a:r>
              <a:rPr lang="en-US" sz="3200" dirty="0" smtClean="0"/>
              <a:t>: name -&gt; profile</a:t>
            </a:r>
          </a:p>
          <a:p>
            <a:r>
              <a:rPr lang="en-US" sz="3200" b="1" dirty="0" smtClean="0"/>
              <a:t>Counter</a:t>
            </a:r>
            <a:r>
              <a:rPr lang="en-US" sz="3200" dirty="0" smtClean="0"/>
              <a:t>: text -&gt; # occurrences</a:t>
            </a:r>
            <a:endParaRPr lang="en-US" sz="3200" b="1" dirty="0" smtClean="0"/>
          </a:p>
          <a:p>
            <a:r>
              <a:rPr lang="en-US" sz="3200" dirty="0" smtClean="0"/>
              <a:t>And many more</a:t>
            </a:r>
            <a:r>
              <a:rPr lang="mr-IN" sz="3200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970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Programmer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Employee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timeCoding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...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code()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timeCoding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10;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Programmer rishi =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Programmer(“Rishi”);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rishi.code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	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// from Programmer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rishi.promote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	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// from Employee!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KarelProgrammer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Programmer 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numBeepersPicked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...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pickBeepers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numBeepersPicked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2;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nick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KarelProgrammer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(“Nick”);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nick.pickBeepers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from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KarelProgrammer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nick.code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Programmer!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nick.promote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		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// From Employee!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7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Sometimes, we want to be able to have all of our graphics-related code in a separate file.</a:t>
            </a:r>
          </a:p>
          <a:p>
            <a:r>
              <a:rPr lang="en-US" sz="3200" dirty="0" smtClean="0"/>
              <a:t>To do this, instead of using the provided </a:t>
            </a:r>
            <a:r>
              <a:rPr lang="en-US" sz="3200" b="1" dirty="0" err="1" smtClean="0"/>
              <a:t>GraphicsProgram</a:t>
            </a:r>
            <a:r>
              <a:rPr lang="en-US" sz="3200" dirty="0" smtClean="0"/>
              <a:t> canvas, we </a:t>
            </a:r>
            <a:r>
              <a:rPr lang="en-US" sz="3200" b="1" dirty="0" smtClean="0"/>
              <a:t>define our own subclass of </a:t>
            </a:r>
            <a:r>
              <a:rPr lang="en-US" sz="3200" b="1" dirty="0" err="1" smtClean="0"/>
              <a:t>GCanvas</a:t>
            </a:r>
            <a:r>
              <a:rPr lang="en-US" sz="3200" b="1" dirty="0" smtClean="0"/>
              <a:t>,</a:t>
            </a:r>
            <a:r>
              <a:rPr lang="en-US" sz="3200" dirty="0" smtClean="0"/>
              <a:t> have our program </a:t>
            </a:r>
            <a:r>
              <a:rPr lang="en-US" sz="3200" b="1" dirty="0" smtClean="0"/>
              <a:t>extend Program</a:t>
            </a:r>
            <a:r>
              <a:rPr lang="en-US" sz="3200" dirty="0" smtClean="0"/>
              <a:t>, and add our own canvas ourselves.</a:t>
            </a:r>
          </a:p>
          <a:p>
            <a:r>
              <a:rPr lang="en-US" sz="3200" dirty="0" smtClean="0"/>
              <a:t>Then, all graphics-related code can go in our </a:t>
            </a:r>
            <a:r>
              <a:rPr lang="en-US" sz="3200" b="1" dirty="0" err="1" smtClean="0"/>
              <a:t>GCanvas</a:t>
            </a:r>
            <a:r>
              <a:rPr lang="en-US" sz="3200" dirty="0" smtClean="0"/>
              <a:t> subclass.</a:t>
            </a:r>
          </a:p>
        </p:txBody>
      </p:sp>
    </p:spTree>
    <p:extLst>
      <p:ext uri="{BB962C8B-B14F-4D97-AF65-F5344CB8AC3E}">
        <p14:creationId xmlns:p14="http://schemas.microsoft.com/office/powerpoint/2010/main" val="2079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addCenteredSquare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size)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x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getWidth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/ 2.0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rect.getWidth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/ 2.0;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y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getHeight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/ 2.0 </a:t>
            </a:r>
            <a:r>
              <a:rPr lang="mr-IN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rect.getHeight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/ 2.0;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x, y);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GCanvas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Graphics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run()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We have to make our own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now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canvas =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MyCanvas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add(canvas);</a:t>
            </a:r>
          </a:p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		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canvas.addCenteredSquare</a:t>
            </a:r>
            <a:r>
              <a:rPr lang="en-US" b="1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(20);</a:t>
            </a:r>
            <a:endParaRPr lang="en-US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 smtClean="0"/>
              <a:t>Interactors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Closing Remarks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4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Interactors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Add interactors in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to listen for button presses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 </a:t>
            </a:r>
            <a:r>
              <a:rPr lang="en-US" dirty="0"/>
              <a:t>on text fields for </a:t>
            </a:r>
            <a:r>
              <a:rPr lang="en-US" dirty="0" smtClean="0"/>
              <a:t>ENTER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dirty="0" smtClean="0"/>
              <a:t>Plus (usually)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(command)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Java will 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whenever an action event occurs.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Interactors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 smtClean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().equals(</a:t>
            </a:r>
            <a:r>
              <a:rPr lang="en-US" sz="19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”My </a:t>
            </a:r>
            <a:r>
              <a:rPr lang="en-US" sz="1900" b="1" dirty="0" smtClean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Interactor”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))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1900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... equivalent to ...</a:t>
            </a:r>
            <a:endParaRPr lang="en-US" sz="19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e.getSource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sz="1900" b="1" dirty="0" err="1" smtClean="0">
                <a:latin typeface="Courier" charset="0"/>
                <a:ea typeface="Courier" charset="0"/>
                <a:cs typeface="Courier" charset="0"/>
              </a:rPr>
              <a:t>myInteractor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{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</a:t>
            </a:r>
            <a:r>
              <a:rPr lang="en-US" dirty="0" err="1" smtClean="0"/>
              <a:t>SplatterPaint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0" y="1395112"/>
            <a:ext cx="7517219" cy="52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</a:t>
            </a:r>
            <a:r>
              <a:rPr lang="en-US" dirty="0" err="1" smtClean="0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</a:t>
            </a:r>
            <a:r>
              <a:rPr lang="en-US" dirty="0" smtClean="0"/>
              <a:t>”splatter” </a:t>
            </a:r>
            <a:r>
              <a:rPr lang="en-US" dirty="0"/>
              <a:t>(e.g. </a:t>
            </a:r>
            <a:r>
              <a:rPr lang="en-US" dirty="0" err="1"/>
              <a:t>GOval</a:t>
            </a:r>
            <a:r>
              <a:rPr lang="en-US" dirty="0"/>
              <a:t>) </a:t>
            </a:r>
            <a:r>
              <a:rPr lang="en-US" dirty="0" smtClean="0"/>
              <a:t>every </a:t>
            </a:r>
            <a:r>
              <a:rPr lang="en-US" dirty="0"/>
              <a:t>time the user </a:t>
            </a:r>
            <a:r>
              <a:rPr lang="en-US" dirty="0" smtClean="0"/>
              <a:t>clicks on the “Yellow” or “Orange” buttons.</a:t>
            </a:r>
          </a:p>
          <a:p>
            <a:r>
              <a:rPr lang="en-US" dirty="0" smtClean="0"/>
              <a:t>If the user hits “ENTER” instead, add a Yellow splatter.</a:t>
            </a:r>
            <a:endParaRPr lang="en-US" dirty="0"/>
          </a:p>
          <a:p>
            <a:r>
              <a:rPr lang="en-US" dirty="0" smtClean="0"/>
              <a:t>The splatter’s diameter </a:t>
            </a:r>
            <a:r>
              <a:rPr lang="en-US" dirty="0"/>
              <a:t>should be what is entered in the text box (assume it’s valid), and placed randomly </a:t>
            </a:r>
            <a:r>
              <a:rPr lang="en-US" b="1" dirty="0"/>
              <a:t>entirely onscreen</a:t>
            </a:r>
            <a:r>
              <a:rPr lang="en-US" b="1" dirty="0" smtClean="0"/>
              <a:t>.</a:t>
            </a:r>
          </a:p>
          <a:p>
            <a:r>
              <a:rPr lang="en-US" dirty="0" smtClean="0"/>
              <a:t>If the user clicks “Randomize”, </a:t>
            </a:r>
            <a:r>
              <a:rPr lang="en-US" b="1" dirty="0" smtClean="0"/>
              <a:t>all onscreen splatters</a:t>
            </a:r>
            <a:r>
              <a:rPr lang="en-US" dirty="0" smtClean="0"/>
              <a:t> should be changed to different random colors.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How would we implement this?  How should we design our custom </a:t>
            </a:r>
            <a:r>
              <a:rPr lang="en-US" b="1" dirty="0" err="1" smtClean="0"/>
              <a:t>GCanvas</a:t>
            </a:r>
            <a:r>
              <a:rPr lang="en-US" b="1" dirty="0" smtClean="0"/>
              <a:t> class?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8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 smtClean="0"/>
              <a:t>Review: </a:t>
            </a:r>
            <a:r>
              <a:rPr lang="en-US" altLang="x-none" sz="4200" dirty="0" err="1" smtClean="0"/>
              <a:t>HashMap</a:t>
            </a:r>
            <a:r>
              <a:rPr lang="en-US" altLang="x-none" sz="4200" dirty="0" smtClean="0"/>
              <a:t> Operations</a:t>
            </a:r>
            <a:endParaRPr lang="en-US" altLang="x-none" sz="4200" dirty="0"/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put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value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	Adds a key/value pair to the map.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m.put</a:t>
            </a:r>
            <a:r>
              <a:rPr lang="en-US" altLang="x-none" dirty="0">
                <a:latin typeface="Consolas" charset="0"/>
              </a:rPr>
              <a:t>("Eric", "650-123-4567"); 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Replaces any previous value for that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get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</a:t>
            </a:r>
            <a:r>
              <a:rPr lang="en-US" altLang="x-none" dirty="0"/>
              <a:t>  	Returns the value paired with the given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String </a:t>
            </a:r>
            <a:r>
              <a:rPr lang="en-US" altLang="x-none" dirty="0" err="1">
                <a:latin typeface="Consolas" charset="0"/>
              </a:rPr>
              <a:t>phoneNum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m.get</a:t>
            </a:r>
            <a:r>
              <a:rPr lang="en-US" altLang="x-none" dirty="0" smtClean="0">
                <a:latin typeface="Consolas" charset="0"/>
              </a:rPr>
              <a:t>("Jenny");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altLang="x-none" dirty="0" smtClean="0">
                <a:solidFill>
                  <a:srgbClr val="008000"/>
                </a:solidFill>
                <a:latin typeface="Consolas" charset="0"/>
              </a:rPr>
              <a:t>"867-5309"</a:t>
            </a:r>
            <a:endParaRPr lang="en-US" altLang="x-none" dirty="0">
              <a:solidFill>
                <a:srgbClr val="008000"/>
              </a:solidFill>
              <a:latin typeface="Consolas" charset="0"/>
            </a:endParaRP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Returns null if the key is not found.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/>
              <a:t>	</a:t>
            </a:r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dirty="0" err="1" smtClean="0">
                <a:latin typeface="Consolas" charset="0"/>
              </a:rPr>
              <a:t>m.remove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i="1" dirty="0" smtClean="0">
                <a:latin typeface="Consolas" charset="0"/>
              </a:rPr>
              <a:t>key</a:t>
            </a:r>
            <a:r>
              <a:rPr lang="en-US" altLang="x-none" dirty="0" smtClean="0">
                <a:latin typeface="Consolas" charset="0"/>
              </a:rPr>
              <a:t>);</a:t>
            </a: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/>
              <a:t>Removes the</a:t>
            </a:r>
            <a:br>
              <a:rPr lang="en-US" altLang="x-none" dirty="0"/>
            </a:br>
            <a:r>
              <a:rPr lang="en-US" altLang="x-none" dirty="0"/>
              <a:t>given key and its paired value.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m.remove</a:t>
            </a:r>
            <a:r>
              <a:rPr lang="en-US" altLang="x-none" dirty="0" smtClean="0">
                <a:latin typeface="Consolas" charset="0"/>
              </a:rPr>
              <a:t>("Rishi");</a:t>
            </a:r>
            <a:endParaRPr lang="en-US" altLang="x-none" dirty="0">
              <a:latin typeface="Consolas" charset="0"/>
            </a:endParaRP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Has no effect if the key is not in the map.</a:t>
            </a:r>
          </a:p>
        </p:txBody>
      </p:sp>
      <p:sp>
        <p:nvSpPr>
          <p:cNvPr id="1631253" name="Text Box 21"/>
          <p:cNvSpPr txBox="1">
            <a:spLocks noChangeArrowheads="1"/>
          </p:cNvSpPr>
          <p:nvPr/>
        </p:nvSpPr>
        <p:spPr bwMode="auto">
          <a:xfrm>
            <a:off x="5743575" y="4473575"/>
            <a:ext cx="2752677" cy="14773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  </a:t>
            </a:r>
            <a:r>
              <a:rPr lang="en-US" altLang="x-none" u="sng" dirty="0"/>
              <a:t>key</a:t>
            </a:r>
            <a:r>
              <a:rPr lang="en-US" altLang="x-none" dirty="0"/>
              <a:t>                   </a:t>
            </a:r>
            <a:r>
              <a:rPr lang="en-US" altLang="x-none" u="sng" dirty="0"/>
              <a:t>value</a:t>
            </a:r>
          </a:p>
          <a:p>
            <a:r>
              <a:rPr lang="en-US" altLang="x-none" dirty="0" smtClean="0"/>
              <a:t>"Jenny”         </a:t>
            </a:r>
            <a:r>
              <a:rPr lang="en-US" altLang="x-none" dirty="0"/>
              <a:t>→ </a:t>
            </a:r>
            <a:r>
              <a:rPr lang="en-US" altLang="x-none" dirty="0" smtClean="0"/>
              <a:t>"867-5309"</a:t>
            </a:r>
            <a:endParaRPr lang="en-US" altLang="x-none" dirty="0"/>
          </a:p>
          <a:p>
            <a:r>
              <a:rPr lang="en-US" altLang="x-none" dirty="0" smtClean="0"/>
              <a:t>"Mehran"     </a:t>
            </a:r>
            <a:r>
              <a:rPr lang="en-US" altLang="x-none" dirty="0"/>
              <a:t>→ "123-4567"</a:t>
            </a:r>
          </a:p>
          <a:p>
            <a:r>
              <a:rPr lang="en-US" altLang="x-none" dirty="0" smtClean="0"/>
              <a:t>"Marty"        → </a:t>
            </a:r>
            <a:r>
              <a:rPr lang="en-US" altLang="x-none" dirty="0"/>
              <a:t>"685-2181"</a:t>
            </a:r>
          </a:p>
          <a:p>
            <a:r>
              <a:rPr lang="en-US" altLang="x-none" dirty="0" smtClean="0"/>
              <a:t>"Chris”          </a:t>
            </a:r>
            <a:r>
              <a:rPr lang="en-US" altLang="x-none" dirty="0"/>
              <a:t>→ "947-2176"</a:t>
            </a:r>
          </a:p>
        </p:txBody>
      </p:sp>
    </p:spTree>
    <p:extLst>
      <p:ext uri="{BB962C8B-B14F-4D97-AF65-F5344CB8AC3E}">
        <p14:creationId xmlns:p14="http://schemas.microsoft.com/office/powerpoint/2010/main" val="77338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err="1" smtClean="0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SplatterPaint</a:t>
            </a:r>
            <a:r>
              <a:rPr lang="en-US" dirty="0" smtClean="0"/>
              <a:t> class that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 Program</a:t>
            </a:r>
            <a:r>
              <a:rPr lang="en-US" dirty="0" smtClean="0"/>
              <a:t>, to which we add our custom </a:t>
            </a:r>
            <a:r>
              <a:rPr lang="en-US" dirty="0" err="1" smtClean="0"/>
              <a:t>GCanvas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Have a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 smtClean="0"/>
              <a:t> class that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dirty="0" smtClean="0"/>
              <a:t>, which contains all graphics logic.  It could have public methods such as:</a:t>
            </a:r>
          </a:p>
          <a:p>
            <a:pPr lvl="1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diameter, Color color)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Adds a splatter with the given diameter and color randomly onscreen </a:t>
            </a:r>
            <a:endParaRPr lang="en-US" b="1" dirty="0" smtClean="0">
              <a:ea typeface="Consolas" charset="0"/>
              <a:cs typeface="Consolas" charset="0"/>
            </a:endParaRPr>
          </a:p>
          <a:p>
            <a:pPr lvl="1"/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randomColors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smtClean="0">
                <a:ea typeface="Consolas" charset="0"/>
                <a:cs typeface="Consolas" charset="0"/>
              </a:rPr>
              <a:t>Randomizes the colors of all onscreen splatters.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SplatterPaint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The width of the diameter text field (in chars)</a:t>
            </a:r>
          </a:p>
          <a:p>
            <a:pPr marL="0" indent="0">
              <a:buNone/>
            </a:pP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final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DIAMETER_FIELD_WIDTH = 15;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</a:t>
            </a: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The field for entering the splatter diameter</a:t>
            </a:r>
          </a:p>
          <a:p>
            <a:pPr marL="0" indent="0">
              <a:buNone/>
            </a:pP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</a:t>
            </a: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The custom canvas that displays all splatters</a:t>
            </a:r>
          </a:p>
          <a:p>
            <a:pPr marL="0" indent="0">
              <a:buNone/>
            </a:pP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canvas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8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canvas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add(canvas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</a:t>
            </a: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the text field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("Diameter: 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DIAMETER_FIELD_WIDTH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diameterField.setActionCommand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diameterField.addActionListener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</a:t>
            </a: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the buttons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("Orange"),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("Randomize"),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6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e) {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 smtClean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().equals("Yellow"))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a </a:t>
            </a:r>
            <a:r>
              <a:rPr lang="en-US" sz="19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yellow </a:t>
            </a: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circle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diameter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canvas.addSplatter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(diameter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Color.yellow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().equals("Orange"))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Add an orange circle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diameter = </a:t>
            </a:r>
            <a:endParaRPr lang="en-US" sz="19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canvas.addSplatter</a:t>
            </a: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(diameter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Color.orange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 if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().equals("Randomize")) {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</a:t>
            </a: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Randomize all existing </a:t>
            </a:r>
            <a:r>
              <a:rPr lang="en-US" sz="1900" u="sng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splatters</a:t>
            </a:r>
            <a:endParaRPr lang="en-US" sz="19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 smtClean="0">
                <a:latin typeface="Consolas" charset="0"/>
                <a:ea typeface="Consolas" charset="0"/>
                <a:cs typeface="Consolas" charset="0"/>
              </a:rPr>
              <a:t>canvas.randomColors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19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7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GCanvas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splatters;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SplatterPaintCanvas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splatters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17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diameter, Color color) {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x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getWidth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y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getHeight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endParaRPr lang="en-US" sz="21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splatter =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(x, y, diameter, diameter);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splatter.setFilled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(color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add(splatter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splatters.add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(splatter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366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SplatterPaintCanvas.java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randomColors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splatter : splatters) {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	Color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nextColor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55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 smtClean="0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Inheritance</a:t>
            </a:r>
          </a:p>
          <a:p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 smtClean="0"/>
              <a:t>Closing Remarks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18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Day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59815" y="2004735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827887" y="3949422"/>
            <a:ext cx="1981200" cy="990600"/>
            <a:chOff x="3184" y="3336"/>
            <a:chExt cx="1248" cy="624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2229149" y="2311122"/>
            <a:ext cx="4549782" cy="2965450"/>
            <a:chOff x="1547" y="2304"/>
            <a:chExt cx="2866" cy="1868"/>
          </a:xfrm>
        </p:grpSpPr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2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2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2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2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29" name="Group 36"/>
          <p:cNvGrpSpPr>
            <a:grpSpLocks/>
          </p:cNvGrpSpPr>
          <p:nvPr/>
        </p:nvGrpSpPr>
        <p:grpSpPr bwMode="auto">
          <a:xfrm>
            <a:off x="2944053" y="4012922"/>
            <a:ext cx="795338" cy="846138"/>
            <a:chOff x="216" y="2155"/>
            <a:chExt cx="501" cy="533"/>
          </a:xfrm>
        </p:grpSpPr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1" name="Picture 38" descr="Kar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62" y="4172778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74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401" y="1164266"/>
            <a:ext cx="4526473" cy="2239648"/>
          </a:xfrm>
          <a:prstGeom prst="rect">
            <a:avLst/>
          </a:prstGeom>
        </p:spPr>
      </p:pic>
      <p:pic>
        <p:nvPicPr>
          <p:cNvPr id="5" name="Picture 4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386" y="3855262"/>
            <a:ext cx="6804434" cy="29028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94635" y="1174511"/>
            <a:ext cx="0" cy="2784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02412" y="3678246"/>
            <a:ext cx="0" cy="3079868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3816" y="3403914"/>
            <a:ext cx="118494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3937" y="3388359"/>
            <a:ext cx="90120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000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 smtClean="0"/>
              <a:t>Review: </a:t>
            </a:r>
            <a:r>
              <a:rPr lang="en-US" altLang="x-none" sz="4200" dirty="0" err="1" smtClean="0"/>
              <a:t>HashMap</a:t>
            </a:r>
            <a:r>
              <a:rPr lang="en-US" altLang="x-none" sz="4200" dirty="0" smtClean="0"/>
              <a:t> Operations</a:t>
            </a:r>
            <a:endParaRPr lang="en-US" altLang="x-none" sz="4200" dirty="0"/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 smtClean="0">
                <a:latin typeface="Consolas" charset="0"/>
              </a:rPr>
              <a:t>m</a:t>
            </a:r>
            <a:r>
              <a:rPr lang="en-US" altLang="x-none" b="1" dirty="0" err="1" smtClean="0">
                <a:latin typeface="Consolas" charset="0"/>
              </a:rPr>
              <a:t>.</a:t>
            </a:r>
            <a:r>
              <a:rPr lang="en-US" altLang="x-none" dirty="0" err="1" smtClean="0">
                <a:latin typeface="Consolas" charset="0"/>
              </a:rPr>
              <a:t>containsKey</a:t>
            </a:r>
            <a:r>
              <a:rPr lang="en-US" altLang="x-none" dirty="0" smtClean="0">
                <a:latin typeface="Consolas" charset="0"/>
              </a:rPr>
              <a:t>(</a:t>
            </a:r>
            <a:r>
              <a:rPr lang="en-US" altLang="x-none" b="1" i="1" dirty="0" smtClean="0">
                <a:latin typeface="Consolas" charset="0"/>
              </a:rPr>
              <a:t>key</a:t>
            </a:r>
            <a:r>
              <a:rPr lang="en-US" altLang="x-none" dirty="0" smtClean="0">
                <a:latin typeface="Consolas" charset="0"/>
              </a:rPr>
              <a:t>);</a:t>
            </a:r>
            <a:r>
              <a:rPr lang="en-US" altLang="x-none" dirty="0" smtClean="0"/>
              <a:t>  Returns true if the key is in the map, false otherwise</a:t>
            </a:r>
            <a:endParaRPr lang="en-US" altLang="x-none" dirty="0"/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 smtClean="0">
                <a:latin typeface="Consolas" charset="0"/>
              </a:rPr>
              <a:t>m</a:t>
            </a:r>
            <a:r>
              <a:rPr lang="en-US" altLang="x-none" b="1" dirty="0" err="1" smtClean="0">
                <a:latin typeface="Consolas" charset="0"/>
              </a:rPr>
              <a:t>.</a:t>
            </a:r>
            <a:r>
              <a:rPr lang="en-US" altLang="x-none" dirty="0" err="1" smtClean="0">
                <a:latin typeface="Consolas" charset="0"/>
              </a:rPr>
              <a:t>size</a:t>
            </a:r>
            <a:r>
              <a:rPr lang="en-US" altLang="x-none" dirty="0" smtClean="0">
                <a:latin typeface="Consolas" charset="0"/>
              </a:rPr>
              <a:t>();</a:t>
            </a:r>
            <a:r>
              <a:rPr lang="en-US" altLang="x-none" dirty="0" smtClean="0"/>
              <a:t>  </a:t>
            </a:r>
            <a:r>
              <a:rPr lang="en-US" altLang="x-none" dirty="0" smtClean="0"/>
              <a:t>   </a:t>
            </a:r>
            <a:r>
              <a:rPr lang="en-US" altLang="x-none" dirty="0" smtClean="0"/>
              <a:t>Returns the number of key/value pairs in the map.</a:t>
            </a:r>
          </a:p>
          <a:p>
            <a:pPr>
              <a:tabLst>
                <a:tab pos="3028950" algn="l"/>
                <a:tab pos="3489325" algn="l"/>
              </a:tabLst>
            </a:pPr>
            <a:endParaRPr lang="en-US" altLang="x-none" dirty="0" smtClean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dirty="0" smtClean="0"/>
              <a:t>To iterate over a map: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endParaRPr lang="en-US" altLang="x-none" b="1" dirty="0">
              <a:latin typeface="Consolas" charset="0"/>
            </a:endParaRP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 smtClean="0">
                <a:latin typeface="Consolas" charset="0"/>
              </a:rPr>
              <a:t>for (</a:t>
            </a:r>
            <a:r>
              <a:rPr lang="en-US" altLang="x-none" b="1" dirty="0" err="1" smtClean="0">
                <a:latin typeface="Consolas" charset="0"/>
              </a:rPr>
              <a:t>KeyType</a:t>
            </a:r>
            <a:r>
              <a:rPr lang="en-US" altLang="x-none" b="1" dirty="0" smtClean="0">
                <a:latin typeface="Consolas" charset="0"/>
              </a:rPr>
              <a:t> key : </a:t>
            </a:r>
            <a:r>
              <a:rPr lang="en-US" altLang="x-none" b="1" dirty="0" err="1" smtClean="0">
                <a:latin typeface="Consolas" charset="0"/>
              </a:rPr>
              <a:t>map.keySet</a:t>
            </a:r>
            <a:r>
              <a:rPr lang="en-US" altLang="x-none" b="1" dirty="0" smtClean="0">
                <a:latin typeface="Consolas" charset="0"/>
              </a:rPr>
              <a:t>()) {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 smtClean="0">
                <a:latin typeface="Consolas" charset="0"/>
              </a:rPr>
              <a:t>   </a:t>
            </a:r>
            <a:r>
              <a:rPr lang="en-US" altLang="x-none" b="1" dirty="0" err="1" smtClean="0">
                <a:latin typeface="Consolas" charset="0"/>
              </a:rPr>
              <a:t>ValueType</a:t>
            </a:r>
            <a:r>
              <a:rPr lang="en-US" altLang="x-none" b="1" dirty="0" smtClean="0">
                <a:latin typeface="Consolas" charset="0"/>
              </a:rPr>
              <a:t> value = </a:t>
            </a:r>
            <a:r>
              <a:rPr lang="en-US" altLang="x-none" b="1" dirty="0" err="1" smtClean="0">
                <a:latin typeface="Consolas" charset="0"/>
              </a:rPr>
              <a:t>map.get</a:t>
            </a:r>
            <a:r>
              <a:rPr lang="en-US" altLang="x-none" b="1" dirty="0" smtClean="0">
                <a:latin typeface="Consolas" charset="0"/>
              </a:rPr>
              <a:t>(key);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 </a:t>
            </a:r>
            <a:r>
              <a:rPr lang="en-US" altLang="x-none" b="1" dirty="0" smtClean="0">
                <a:latin typeface="Consolas" charset="0"/>
              </a:rPr>
              <a:t>  // Do something with key and/or value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}</a:t>
            </a:r>
            <a:endParaRPr lang="en-US" altLang="x-none" b="1" dirty="0" smtClean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42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Are Like Boxes!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684" y="1626781"/>
            <a:ext cx="5018494" cy="5018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182" y="3758519"/>
            <a:ext cx="3312114" cy="24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Are Like Toasters!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993683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17" y="1361002"/>
            <a:ext cx="2143658" cy="214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1166761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97911" y="3298170"/>
            <a:ext cx="1896673" cy="47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646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874523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5481" y="848276"/>
            <a:ext cx="2217154" cy="26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7444709" y="3250921"/>
            <a:ext cx="994183" cy="47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646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50211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Variable Love Story</a:t>
            </a:r>
            <a:endParaRPr lang="en-US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19" y="1417215"/>
            <a:ext cx="8319696" cy="37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Variable Love Story</a:t>
            </a:r>
            <a:endParaRPr lang="en-US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19" y="1417215"/>
            <a:ext cx="8319696" cy="37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9179" y="3689497"/>
            <a:ext cx="290268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600" dirty="0" smtClean="0"/>
              <a:t>origin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9376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08814"/>
            <a:ext cx="9168727" cy="492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Anyone can be a computer scientist.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9368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Computer science is </a:t>
            </a:r>
            <a:r>
              <a:rPr lang="en-US" sz="8600" b="1" dirty="0" smtClean="0"/>
              <a:t>using computing to solve problems</a:t>
            </a:r>
            <a:r>
              <a:rPr lang="en-US" sz="8600" b="1" dirty="0"/>
              <a:t>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8063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Anyone </a:t>
            </a:r>
            <a:r>
              <a:rPr lang="en-US" sz="8600" b="1" dirty="0" smtClean="0"/>
              <a:t>is welcome </a:t>
            </a:r>
            <a:r>
              <a:rPr lang="en-US" sz="8600" dirty="0" smtClean="0"/>
              <a:t>to be a computer scientist.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4516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We hope 106A </a:t>
            </a:r>
            <a:r>
              <a:rPr lang="en-US" sz="8600" b="1" dirty="0" smtClean="0"/>
              <a:t>excited you</a:t>
            </a:r>
            <a:r>
              <a:rPr lang="en-US" sz="8600" dirty="0" smtClean="0"/>
              <a:t> about learning more computer science!</a:t>
            </a:r>
            <a:endParaRPr lang="en-US" sz="8600" dirty="0"/>
          </a:p>
        </p:txBody>
      </p:sp>
    </p:spTree>
    <p:extLst>
      <p:ext uri="{BB962C8B-B14F-4D97-AF65-F5344CB8AC3E}">
        <p14:creationId xmlns:p14="http://schemas.microsoft.com/office/powerpoint/2010/main" val="14437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data structure should I use?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</a:t>
            </a:r>
            <a:r>
              <a:rPr lang="en-US" b="1" dirty="0" smtClean="0"/>
              <a:t>array</a:t>
            </a:r>
            <a:r>
              <a:rPr lang="en-US" dirty="0" smtClean="0"/>
              <a:t> if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Order matters for your information</a:t>
            </a:r>
          </a:p>
          <a:p>
            <a:pPr lvl="1"/>
            <a:r>
              <a:rPr lang="en-US" dirty="0" smtClean="0"/>
              <a:t>You know how many elements you will store</a:t>
            </a:r>
          </a:p>
          <a:p>
            <a:pPr lvl="1"/>
            <a:r>
              <a:rPr lang="en-US" dirty="0" smtClean="0"/>
              <a:t>You need the most efficiency</a:t>
            </a:r>
          </a:p>
          <a:p>
            <a:r>
              <a:rPr lang="en-US" dirty="0" smtClean="0"/>
              <a:t>Use an </a:t>
            </a:r>
            <a:r>
              <a:rPr lang="en-US" b="1" dirty="0" err="1" smtClean="0"/>
              <a:t>ArrayList</a:t>
            </a:r>
            <a:r>
              <a:rPr lang="en-US" b="1" dirty="0" smtClean="0"/>
              <a:t> </a:t>
            </a:r>
            <a:r>
              <a:rPr lang="en-US" dirty="0" smtClean="0"/>
              <a:t>if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Order matters for your information</a:t>
            </a:r>
          </a:p>
          <a:p>
            <a:pPr lvl="1"/>
            <a:r>
              <a:rPr lang="en-US" dirty="0" smtClean="0"/>
              <a:t>You do not know how many elements you will store, or need to resize</a:t>
            </a:r>
          </a:p>
          <a:p>
            <a:pPr lvl="1"/>
            <a:r>
              <a:rPr lang="en-US" dirty="0" smtClean="0"/>
              <a:t>You need to use </a:t>
            </a:r>
            <a:r>
              <a:rPr lang="en-US" dirty="0" err="1" smtClean="0"/>
              <a:t>ArrayList</a:t>
            </a:r>
            <a:r>
              <a:rPr lang="en-US" dirty="0" smtClean="0"/>
              <a:t> methods</a:t>
            </a:r>
          </a:p>
          <a:p>
            <a:r>
              <a:rPr lang="en-US" dirty="0" smtClean="0"/>
              <a:t>Use a </a:t>
            </a:r>
            <a:r>
              <a:rPr lang="en-US" b="1" dirty="0" err="1" smtClean="0"/>
              <a:t>HashMap</a:t>
            </a:r>
            <a:r>
              <a:rPr lang="en-US" dirty="0" smtClean="0"/>
              <a:t> if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Order doesn’t matter for your information</a:t>
            </a:r>
          </a:p>
          <a:p>
            <a:pPr lvl="1"/>
            <a:r>
              <a:rPr lang="en-US" dirty="0" smtClean="0"/>
              <a:t>You need to store an </a:t>
            </a:r>
            <a:r>
              <a:rPr lang="en-US" i="1" dirty="0" smtClean="0"/>
              <a:t>association</a:t>
            </a:r>
            <a:r>
              <a:rPr lang="en-US" dirty="0" smtClean="0"/>
              <a:t> between two types of information</a:t>
            </a:r>
          </a:p>
          <a:p>
            <a:pPr lvl="1"/>
            <a:r>
              <a:rPr lang="en-US" dirty="0" smtClean="0"/>
              <a:t>You do not know how many elements you will store, or need to resize</a:t>
            </a:r>
          </a:p>
          <a:p>
            <a:pPr lvl="1"/>
            <a:r>
              <a:rPr lang="en-US" dirty="0" smtClean="0"/>
              <a:t>You need to use </a:t>
            </a:r>
            <a:r>
              <a:rPr lang="en-US" dirty="0" err="1" smtClean="0"/>
              <a:t>HashMap</a:t>
            </a:r>
            <a:r>
              <a:rPr lang="en-US" dirty="0" smtClean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31558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Practice: Anagrams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Write a program to find all </a:t>
            </a:r>
            <a:r>
              <a:rPr lang="en-US" altLang="x-none" b="1" dirty="0"/>
              <a:t>anagrams</a:t>
            </a:r>
            <a:r>
              <a:rPr lang="en-US" altLang="x-none" dirty="0"/>
              <a:t> of a word the user types.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Type a word [Enter to quit]: </a:t>
            </a:r>
            <a:r>
              <a:rPr lang="en-US" altLang="x-none" sz="1800" b="1" dirty="0">
                <a:solidFill>
                  <a:schemeClr val="accent2"/>
                </a:solidFill>
                <a:latin typeface="Consolas" charset="0"/>
              </a:rPr>
              <a:t>scared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Anagrams of scared: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cadres cedars sacred scared</a:t>
            </a:r>
          </a:p>
          <a:p>
            <a:pPr lvl="1">
              <a:buFontTx/>
              <a:buNone/>
            </a:pPr>
            <a:endParaRPr lang="en-US" altLang="x-none" sz="1800" dirty="0">
              <a:latin typeface="Consolas" charset="0"/>
            </a:endParaRPr>
          </a:p>
          <a:p>
            <a:r>
              <a:rPr lang="en-US" altLang="x-none" dirty="0" smtClean="0"/>
              <a:t>Assume you are given the following:</a:t>
            </a:r>
          </a:p>
          <a:p>
            <a:pPr lvl="1"/>
            <a:r>
              <a:rPr lang="en-US" altLang="x-none" dirty="0" smtClean="0"/>
              <a:t>A </a:t>
            </a:r>
            <a:r>
              <a:rPr lang="en-US" altLang="x-none" b="1" dirty="0" err="1" smtClean="0"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altLang="x-none" dirty="0" smtClean="0"/>
              <a:t> file containing words in the dictionary</a:t>
            </a:r>
          </a:p>
          <a:p>
            <a:pPr lvl="1"/>
            <a:r>
              <a:rPr lang="en-US" altLang="x-none" dirty="0" smtClean="0"/>
              <a:t>A method </a:t>
            </a:r>
            <a:r>
              <a:rPr lang="en-US" altLang="x-none" b="1" dirty="0" smtClean="0">
                <a:latin typeface="Consolas" charset="0"/>
                <a:ea typeface="Consolas" charset="0"/>
                <a:cs typeface="Consolas" charset="0"/>
              </a:rPr>
              <a:t>private String </a:t>
            </a:r>
            <a:r>
              <a:rPr lang="en-US" altLang="x-none" b="1" dirty="0" err="1" smtClean="0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altLang="x-none" b="1" dirty="0" smtClean="0">
                <a:latin typeface="Consolas" charset="0"/>
                <a:ea typeface="Consolas" charset="0"/>
                <a:cs typeface="Consolas" charset="0"/>
              </a:rPr>
              <a:t>(String s)</a:t>
            </a:r>
            <a:r>
              <a:rPr lang="en-US" altLang="x-none" dirty="0" smtClean="0"/>
              <a:t> method that takes a string and returns the string with its characters alphabetically ordered.</a:t>
            </a:r>
          </a:p>
          <a:p>
            <a:pPr lvl="1"/>
            <a:endParaRPr lang="en-US" altLang="x-none" dirty="0"/>
          </a:p>
          <a:p>
            <a:r>
              <a:rPr lang="en-US" altLang="x-none" dirty="0" smtClean="0"/>
              <a:t>How can a </a:t>
            </a:r>
            <a:r>
              <a:rPr lang="en-US" altLang="x-none" dirty="0" err="1" smtClean="0"/>
              <a:t>HashMap</a:t>
            </a:r>
            <a:r>
              <a:rPr lang="en-US" altLang="x-none" dirty="0" smtClean="0"/>
              <a:t> help us solve this problem?</a:t>
            </a:r>
            <a:endParaRPr lang="en-US" altLang="x-non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2|0.2"/>
</p:tagLst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8985</TotalTime>
  <Words>1972</Words>
  <Application>Microsoft Macintosh PowerPoint</Application>
  <PresentationFormat>On-screen Show (4:3)</PresentationFormat>
  <Paragraphs>797</Paragraphs>
  <Slides>78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Andale Mono</vt:lpstr>
      <vt:lpstr>Calibri</vt:lpstr>
      <vt:lpstr>Chalkboard</vt:lpstr>
      <vt:lpstr>Consolas</vt:lpstr>
      <vt:lpstr>Courier</vt:lpstr>
      <vt:lpstr>ＭＳ Ｐゴシック</vt:lpstr>
      <vt:lpstr>Symbol</vt:lpstr>
      <vt:lpstr>Tahoma</vt:lpstr>
      <vt:lpstr>Times New Roman</vt:lpstr>
      <vt:lpstr>Verdana</vt:lpstr>
      <vt:lpstr>Wingdings</vt:lpstr>
      <vt:lpstr>Arial</vt:lpstr>
      <vt:lpstr>DarkRedTop</vt:lpstr>
      <vt:lpstr>CS 106A, Lecture 28 Final Exam Review 2</vt:lpstr>
      <vt:lpstr>Plan for today</vt:lpstr>
      <vt:lpstr>Plan for today</vt:lpstr>
      <vt:lpstr>Review: HashMaps</vt:lpstr>
      <vt:lpstr>HashMap Examples</vt:lpstr>
      <vt:lpstr>Review: HashMap Operations</vt:lpstr>
      <vt:lpstr>Review: HashMap Operations</vt:lpstr>
      <vt:lpstr>What data structure should I use?</vt:lpstr>
      <vt:lpstr>Practice: Anagrams</vt:lpstr>
      <vt:lpstr>Key Idea: Anagrams</vt:lpstr>
      <vt:lpstr>Anagrams Solution</vt:lpstr>
      <vt:lpstr>Anagrams Solution</vt:lpstr>
      <vt:lpstr>Anagrams Solution</vt:lpstr>
      <vt:lpstr>Anagrams Solution</vt:lpstr>
      <vt:lpstr>Anagrams Solution</vt:lpstr>
      <vt:lpstr>Anagrams Solution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Plan for today</vt:lpstr>
      <vt:lpstr>What Is A Class?</vt:lpstr>
      <vt:lpstr>Classes Are Like Blueprints</vt:lpstr>
      <vt:lpstr>Creating A New Class</vt:lpstr>
      <vt:lpstr>Defining Methods In Classes</vt:lpstr>
      <vt:lpstr>Constructors</vt:lpstr>
      <vt:lpstr>Example: BankAccount</vt:lpstr>
      <vt:lpstr>Using Constructors</vt:lpstr>
      <vt:lpstr>Practice: Airplane!</vt:lpstr>
      <vt:lpstr>Practice: Airplane!</vt:lpstr>
      <vt:lpstr>Creating A New Class</vt:lpstr>
      <vt:lpstr>Practice: Airplane!</vt:lpstr>
      <vt:lpstr>Creating A New Class</vt:lpstr>
      <vt:lpstr>boardPassenger</vt:lpstr>
      <vt:lpstr>isFull</vt:lpstr>
      <vt:lpstr>isEmpty</vt:lpstr>
      <vt:lpstr>unboardPassenger</vt:lpstr>
      <vt:lpstr>Creating A New Class</vt:lpstr>
      <vt:lpstr>Practice: Airplane!</vt:lpstr>
      <vt:lpstr>Plan for today</vt:lpstr>
      <vt:lpstr>Review: Inheritance</vt:lpstr>
      <vt:lpstr>Inheritance</vt:lpstr>
      <vt:lpstr>Using Inheritance</vt:lpstr>
      <vt:lpstr>Example: Programmer</vt:lpstr>
      <vt:lpstr>Example: KarelProgrammer</vt:lpstr>
      <vt:lpstr>Extending GCanvas</vt:lpstr>
      <vt:lpstr>Extending GCanvas</vt:lpstr>
      <vt:lpstr>Extending GCanvas</vt:lpstr>
      <vt:lpstr>Plan for today</vt:lpstr>
      <vt:lpstr>Review: Interactors</vt:lpstr>
      <vt:lpstr>Interactors</vt:lpstr>
      <vt:lpstr>Practice: SplatterPaint</vt:lpstr>
      <vt:lpstr>Practice: SplatterPaint</vt:lpstr>
      <vt:lpstr>Solution: SplatterPaint</vt:lpstr>
      <vt:lpstr>SplatterPaint.java</vt:lpstr>
      <vt:lpstr>SplatterPaint.java</vt:lpstr>
      <vt:lpstr>SplatterPaint.java</vt:lpstr>
      <vt:lpstr>SplatterPaintCanvas.java</vt:lpstr>
      <vt:lpstr>SplatterPaintCanvas.java</vt:lpstr>
      <vt:lpstr>SplatterPaintCanvas.java</vt:lpstr>
      <vt:lpstr>Plan for today</vt:lpstr>
      <vt:lpstr>First Day</vt:lpstr>
      <vt:lpstr>Generalization</vt:lpstr>
      <vt:lpstr>Variables Are Like Boxes!</vt:lpstr>
      <vt:lpstr>Methods Are Like Toasters!</vt:lpstr>
      <vt:lpstr>A Variable Love Story</vt:lpstr>
      <vt:lpstr>A Variable Love Story</vt:lpstr>
      <vt:lpstr>Matrices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960</cp:revision>
  <cp:lastPrinted>2017-08-08T08:58:53Z</cp:lastPrinted>
  <dcterms:created xsi:type="dcterms:W3CDTF">2017-04-27T05:20:22Z</dcterms:created>
  <dcterms:modified xsi:type="dcterms:W3CDTF">2017-08-15T18:24:44Z</dcterms:modified>
</cp:coreProperties>
</file>